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91" r:id="rId3"/>
    <p:sldId id="282" r:id="rId4"/>
    <p:sldId id="297" r:id="rId5"/>
    <p:sldId id="283" r:id="rId6"/>
    <p:sldId id="298" r:id="rId7"/>
    <p:sldId id="285" r:id="rId8"/>
    <p:sldId id="299" r:id="rId9"/>
    <p:sldId id="286" r:id="rId10"/>
    <p:sldId id="300" r:id="rId11"/>
    <p:sldId id="287" r:id="rId12"/>
    <p:sldId id="301" r:id="rId13"/>
    <p:sldId id="288" r:id="rId14"/>
    <p:sldId id="290" r:id="rId15"/>
    <p:sldId id="302" r:id="rId16"/>
    <p:sldId id="292" r:id="rId17"/>
    <p:sldId id="293" r:id="rId18"/>
    <p:sldId id="294" r:id="rId19"/>
    <p:sldId id="295" r:id="rId20"/>
    <p:sldId id="296" r:id="rId21"/>
    <p:sldId id="289" r:id="rId2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9966FF"/>
    <a:srgbClr val="FFCCCC"/>
    <a:srgbClr val="FF5050"/>
    <a:srgbClr val="FB3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59" autoAdjust="0"/>
    <p:restoredTop sz="93659" autoAdjust="0"/>
  </p:normalViewPr>
  <p:slideViewPr>
    <p:cSldViewPr snapToGrid="0">
      <p:cViewPr varScale="1">
        <p:scale>
          <a:sx n="56" d="100"/>
          <a:sy n="56" d="100"/>
        </p:scale>
        <p:origin x="438" y="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DD1D1E-EDF4-4BCE-A2B0-2FD558BDA1D2}" type="datetimeFigureOut">
              <a:rPr lang="en-GB" smtClean="0"/>
              <a:t>15/11/2016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82DC3-75ED-4ABB-9D48-E25886FF5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9969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D78193-E070-4A1A-944F-DCC0FBE6F2A4}" type="datetimeFigureOut">
              <a:rPr lang="en-GB" smtClean="0"/>
              <a:t>15/11/2016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240F9E-79FF-466D-ABCE-86880526A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95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Discuss devised</a:t>
            </a:r>
            <a:r>
              <a:rPr lang="en-GB" baseline="0" dirty="0" smtClean="0"/>
              <a:t> thematic work. Use a range of stimuli to for students to use, including the Archie Dobson’s War script. Use images and YouTube clips too.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40F9E-79FF-466D-ABCE-86880526A1E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763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Discuss devised</a:t>
            </a:r>
            <a:r>
              <a:rPr lang="en-GB" baseline="0" dirty="0" smtClean="0"/>
              <a:t> thematic work. Use a range of stimuli to for students to use, including the Archie Dobson’s War script. Use images and YouTube clips too.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40F9E-79FF-466D-ABCE-86880526A1E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835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5F983B-3C8B-4083-BAEA-BEF17B94D75E}" type="datetimeFigureOut">
              <a:rPr lang="en-GB" smtClean="0"/>
              <a:t>15/11/2016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6B8003-6BD1-4260-9160-ED9718C931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1319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5F983B-3C8B-4083-BAEA-BEF17B94D75E}" type="datetimeFigureOut">
              <a:rPr lang="en-GB" smtClean="0"/>
              <a:t>15/11/2016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6B8003-6BD1-4260-9160-ED9718C931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599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5F983B-3C8B-4083-BAEA-BEF17B94D75E}" type="datetimeFigureOut">
              <a:rPr lang="en-GB" smtClean="0"/>
              <a:t>15/11/2016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6B8003-6BD1-4260-9160-ED9718C931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717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5F983B-3C8B-4083-BAEA-BEF17B94D75E}" type="datetimeFigureOut">
              <a:rPr lang="en-GB" smtClean="0"/>
              <a:t>15/11/2016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6B8003-6BD1-4260-9160-ED9718C931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383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5F983B-3C8B-4083-BAEA-BEF17B94D75E}" type="datetimeFigureOut">
              <a:rPr lang="en-GB" smtClean="0"/>
              <a:t>15/11/2016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6B8003-6BD1-4260-9160-ED9718C931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1856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5F983B-3C8B-4083-BAEA-BEF17B94D75E}" type="datetimeFigureOut">
              <a:rPr lang="en-GB" smtClean="0"/>
              <a:t>15/11/2016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6B8003-6BD1-4260-9160-ED9718C931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3609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5F983B-3C8B-4083-BAEA-BEF17B94D75E}" type="datetimeFigureOut">
              <a:rPr lang="en-GB" smtClean="0"/>
              <a:t>15/11/2016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6B8003-6BD1-4260-9160-ED9718C931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952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5F983B-3C8B-4083-BAEA-BEF17B94D75E}" type="datetimeFigureOut">
              <a:rPr lang="en-GB" smtClean="0"/>
              <a:t>15/11/2016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6B8003-6BD1-4260-9160-ED9718C931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275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5F983B-3C8B-4083-BAEA-BEF17B94D75E}" type="datetimeFigureOut">
              <a:rPr lang="en-GB" smtClean="0"/>
              <a:t>15/11/2016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6B8003-6BD1-4260-9160-ED9718C931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1810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5F983B-3C8B-4083-BAEA-BEF17B94D75E}" type="datetimeFigureOut">
              <a:rPr lang="en-GB" smtClean="0"/>
              <a:t>15/11/2016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6B8003-6BD1-4260-9160-ED9718C931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2781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5F983B-3C8B-4083-BAEA-BEF17B94D75E}" type="datetimeFigureOut">
              <a:rPr lang="en-GB" smtClean="0"/>
              <a:t>15/11/2016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6B8003-6BD1-4260-9160-ED9718C931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684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356839" y="356839"/>
            <a:ext cx="11418849" cy="691376"/>
          </a:xfrm>
          <a:prstGeom prst="roundRect">
            <a:avLst/>
          </a:prstGeom>
          <a:solidFill>
            <a:srgbClr val="FF0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Learning objective: T</a:t>
            </a:r>
            <a:r>
              <a:rPr lang="en-GB" sz="2400" kern="1200" dirty="0" smtClean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o identify and</a:t>
            </a:r>
            <a:r>
              <a:rPr lang="en-GB" sz="2400" kern="1200" baseline="0" dirty="0" smtClean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 use a range of clauses</a:t>
            </a:r>
            <a:r>
              <a:rPr lang="en-GB" sz="2400" kern="1200" dirty="0" smtClean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; to understand thoroughly</a:t>
            </a:r>
            <a:r>
              <a:rPr lang="en-GB" sz="2400" kern="1200" baseline="0" dirty="0" smtClean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 the term “subordinate clause”. </a:t>
            </a:r>
            <a:endParaRPr lang="en-GB" sz="2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443508708"/>
              </p:ext>
            </p:extLst>
          </p:nvPr>
        </p:nvGraphicFramePr>
        <p:xfrm>
          <a:off x="1385614" y="5606976"/>
          <a:ext cx="10186276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2098"/>
                <a:gridCol w="854417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Core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To understand the function</a:t>
                      </a:r>
                      <a:r>
                        <a:rPr lang="en-GB" b="0" baseline="0" dirty="0" smtClean="0">
                          <a:solidFill>
                            <a:schemeClr val="tx1"/>
                          </a:solidFill>
                        </a:rPr>
                        <a:t> of grammar and punctuation. 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bg1"/>
                          </a:solidFill>
                        </a:rPr>
                        <a:t>Challenge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T</a:t>
                      </a:r>
                      <a:r>
                        <a:rPr lang="en-GB" baseline="0" dirty="0" smtClean="0">
                          <a:solidFill>
                            <a:schemeClr val="bg1"/>
                          </a:solidFill>
                        </a:rPr>
                        <a:t>o use punctuation effectively and to discuss and use grammatical functions.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bg1"/>
                          </a:solidFill>
                        </a:rPr>
                        <a:t>Aspire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To use punctuation effectively</a:t>
                      </a:r>
                      <a:r>
                        <a:rPr lang="en-GB" baseline="0" dirty="0" smtClean="0">
                          <a:solidFill>
                            <a:schemeClr val="bg1"/>
                          </a:solidFill>
                        </a:rPr>
                        <a:t> and accurately and to demonstrate a depth of understanding of grammatical features. 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7942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11.png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0-Point Star 1"/>
          <p:cNvSpPr/>
          <p:nvPr/>
        </p:nvSpPr>
        <p:spPr>
          <a:xfrm>
            <a:off x="1016419" y="1081312"/>
            <a:ext cx="3735026" cy="3731493"/>
          </a:xfrm>
          <a:prstGeom prst="star10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u="sng" dirty="0" smtClean="0">
                <a:solidFill>
                  <a:schemeClr val="tx1"/>
                </a:solidFill>
              </a:rPr>
              <a:t>Settler task: </a:t>
            </a:r>
            <a:br>
              <a:rPr lang="en-GB" sz="3600" b="1" u="sng" dirty="0" smtClean="0">
                <a:solidFill>
                  <a:schemeClr val="tx1"/>
                </a:solidFill>
              </a:rPr>
            </a:br>
            <a:r>
              <a:rPr lang="en-GB" sz="3600" dirty="0" smtClean="0">
                <a:solidFill>
                  <a:schemeClr val="tx1"/>
                </a:solidFill>
              </a:rPr>
              <a:t>Synonyms for “scary”</a:t>
            </a:r>
            <a:endParaRPr lang="en-GB" sz="3600" b="1" dirty="0">
              <a:solidFill>
                <a:schemeClr val="tx1"/>
              </a:solidFill>
            </a:endParaRPr>
          </a:p>
        </p:txBody>
      </p:sp>
      <p:sp>
        <p:nvSpPr>
          <p:cNvPr id="7" name="Up Arrow 6"/>
          <p:cNvSpPr/>
          <p:nvPr/>
        </p:nvSpPr>
        <p:spPr>
          <a:xfrm>
            <a:off x="178420" y="1248937"/>
            <a:ext cx="936702" cy="5352585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Review prior learning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9" name="Up Arrow 8"/>
          <p:cNvSpPr/>
          <p:nvPr/>
        </p:nvSpPr>
        <p:spPr>
          <a:xfrm rot="5400000">
            <a:off x="6440577" y="2395297"/>
            <a:ext cx="936702" cy="5352585"/>
          </a:xfrm>
          <a:prstGeom prst="up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Discussing outcomes</a:t>
            </a:r>
            <a:endParaRPr lang="en-GB" b="1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9444" y="1576741"/>
            <a:ext cx="2226088" cy="232287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80458" y="1990809"/>
            <a:ext cx="3783475" cy="247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3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p Arrow 3"/>
          <p:cNvSpPr/>
          <p:nvPr/>
        </p:nvSpPr>
        <p:spPr>
          <a:xfrm>
            <a:off x="178420" y="1248937"/>
            <a:ext cx="936702" cy="5352585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Review learning</a:t>
            </a:r>
            <a:endParaRPr lang="en-GB" b="1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2120" y="1923393"/>
            <a:ext cx="8963611" cy="2493908"/>
          </a:xfrm>
          <a:prstGeom prst="rect">
            <a:avLst/>
          </a:prstGeom>
        </p:spPr>
      </p:pic>
      <p:sp>
        <p:nvSpPr>
          <p:cNvPr id="5" name="Up Arrow 4"/>
          <p:cNvSpPr/>
          <p:nvPr/>
        </p:nvSpPr>
        <p:spPr>
          <a:xfrm>
            <a:off x="178420" y="1248937"/>
            <a:ext cx="936702" cy="5352585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Demonstrate learning</a:t>
            </a:r>
            <a:endParaRPr lang="en-GB" b="1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8453887" y="3226279"/>
            <a:ext cx="20703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948687" y="4017033"/>
            <a:ext cx="20703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927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p Arrow 3"/>
          <p:cNvSpPr/>
          <p:nvPr/>
        </p:nvSpPr>
        <p:spPr>
          <a:xfrm>
            <a:off x="178420" y="1248937"/>
            <a:ext cx="936702" cy="5352585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Review learning</a:t>
            </a:r>
            <a:endParaRPr lang="en-GB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9693" y="1734208"/>
            <a:ext cx="9464070" cy="2581110"/>
          </a:xfrm>
          <a:prstGeom prst="rect">
            <a:avLst/>
          </a:prstGeom>
        </p:spPr>
      </p:pic>
      <p:sp>
        <p:nvSpPr>
          <p:cNvPr id="5" name="Up Arrow 4"/>
          <p:cNvSpPr/>
          <p:nvPr/>
        </p:nvSpPr>
        <p:spPr>
          <a:xfrm>
            <a:off x="178420" y="1248937"/>
            <a:ext cx="936702" cy="5352585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Demonstrate learning</a:t>
            </a:r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19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p Arrow 3"/>
          <p:cNvSpPr/>
          <p:nvPr/>
        </p:nvSpPr>
        <p:spPr>
          <a:xfrm>
            <a:off x="178420" y="1248937"/>
            <a:ext cx="936702" cy="5352585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Review learning</a:t>
            </a:r>
            <a:endParaRPr lang="en-GB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9693" y="1734208"/>
            <a:ext cx="9464070" cy="2581110"/>
          </a:xfrm>
          <a:prstGeom prst="rect">
            <a:avLst/>
          </a:prstGeom>
        </p:spPr>
      </p:pic>
      <p:sp>
        <p:nvSpPr>
          <p:cNvPr id="5" name="Up Arrow 4"/>
          <p:cNvSpPr/>
          <p:nvPr/>
        </p:nvSpPr>
        <p:spPr>
          <a:xfrm>
            <a:off x="178420" y="1248937"/>
            <a:ext cx="936702" cy="5352585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Demonstrate learning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63109" y="3261188"/>
            <a:ext cx="241540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;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950680" y="3272923"/>
            <a:ext cx="241540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,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418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p Arrow 3"/>
          <p:cNvSpPr/>
          <p:nvPr/>
        </p:nvSpPr>
        <p:spPr>
          <a:xfrm>
            <a:off x="321336" y="1401336"/>
            <a:ext cx="936702" cy="5352585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Review learning</a:t>
            </a:r>
            <a:endParaRPr lang="en-GB" b="1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7006" y="2427890"/>
            <a:ext cx="10729546" cy="2400759"/>
          </a:xfrm>
          <a:prstGeom prst="rect">
            <a:avLst/>
          </a:prstGeom>
        </p:spPr>
      </p:pic>
      <p:sp>
        <p:nvSpPr>
          <p:cNvPr id="5" name="Up Arrow 4"/>
          <p:cNvSpPr/>
          <p:nvPr/>
        </p:nvSpPr>
        <p:spPr>
          <a:xfrm>
            <a:off x="330820" y="1401337"/>
            <a:ext cx="936702" cy="5352585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Demonstrate learning</a:t>
            </a:r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1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p Arrow 3"/>
          <p:cNvSpPr/>
          <p:nvPr/>
        </p:nvSpPr>
        <p:spPr>
          <a:xfrm>
            <a:off x="330820" y="1401336"/>
            <a:ext cx="936702" cy="5352585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Review learning</a:t>
            </a:r>
            <a:endParaRPr lang="en-GB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6564" y="1403131"/>
            <a:ext cx="8165631" cy="3421118"/>
          </a:xfrm>
          <a:prstGeom prst="rect">
            <a:avLst/>
          </a:prstGeom>
        </p:spPr>
      </p:pic>
      <p:sp>
        <p:nvSpPr>
          <p:cNvPr id="5" name="Up Arrow 4"/>
          <p:cNvSpPr/>
          <p:nvPr/>
        </p:nvSpPr>
        <p:spPr>
          <a:xfrm>
            <a:off x="330820" y="1401337"/>
            <a:ext cx="936702" cy="5352585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Demonstrate learning</a:t>
            </a:r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81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p Arrow 3"/>
          <p:cNvSpPr/>
          <p:nvPr/>
        </p:nvSpPr>
        <p:spPr>
          <a:xfrm>
            <a:off x="330820" y="1401336"/>
            <a:ext cx="936702" cy="5352585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Review learning</a:t>
            </a:r>
            <a:endParaRPr lang="en-GB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6564" y="1403131"/>
            <a:ext cx="8165631" cy="3421118"/>
          </a:xfrm>
          <a:prstGeom prst="rect">
            <a:avLst/>
          </a:prstGeom>
        </p:spPr>
      </p:pic>
      <p:sp>
        <p:nvSpPr>
          <p:cNvPr id="5" name="Up Arrow 4"/>
          <p:cNvSpPr/>
          <p:nvPr/>
        </p:nvSpPr>
        <p:spPr>
          <a:xfrm>
            <a:off x="330820" y="1401337"/>
            <a:ext cx="936702" cy="5352585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Demonstrate learning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57268" y="3001992"/>
            <a:ext cx="327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383547" y="3001992"/>
            <a:ext cx="24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200400" y="4170914"/>
            <a:ext cx="24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30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osiaicBubbl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860" y="1067172"/>
            <a:ext cx="1193164" cy="9143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96656" y="99076"/>
            <a:ext cx="944977" cy="931036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699886" y="1949117"/>
            <a:ext cx="10895526" cy="4760776"/>
          </a:xfrm>
          <a:prstGeom prst="rect">
            <a:avLst/>
          </a:prstGeom>
          <a:solidFill>
            <a:schemeClr val="bg1"/>
          </a:solidFill>
        </p:spPr>
        <p:txBody>
          <a:bodyPr>
            <a:normAutofit lnSpcReduction="1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GB" sz="2400" b="1" dirty="0" smtClean="0">
                <a:solidFill>
                  <a:srgbClr val="0070C0"/>
                </a:solidFill>
              </a:rPr>
              <a:t>   Identify the subordinate clause(s) in the following sentences. Remember they can be at different points in the sentence and add detail to the main clause.</a:t>
            </a:r>
          </a:p>
          <a:p>
            <a:pPr>
              <a:buFont typeface="Wingdings 2"/>
              <a:buNone/>
            </a:pPr>
            <a:endParaRPr lang="en-GB" sz="2400" b="1" dirty="0"/>
          </a:p>
          <a:p>
            <a:pPr>
              <a:buFont typeface="Wingdings 2"/>
              <a:buNone/>
            </a:pPr>
            <a:r>
              <a:rPr lang="en-GB" sz="2400" b="1" dirty="0" smtClean="0"/>
              <a:t>After she picks me up, mum is taking me shopping.</a:t>
            </a:r>
          </a:p>
          <a:p>
            <a:pPr>
              <a:buFont typeface="Wingdings 2"/>
              <a:buNone/>
            </a:pPr>
            <a:r>
              <a:rPr lang="en-GB" sz="2400" b="1" dirty="0" smtClean="0"/>
              <a:t>I first met him in France, where I lived as a child.</a:t>
            </a:r>
          </a:p>
          <a:p>
            <a:pPr>
              <a:buFont typeface="Wingdings 2"/>
              <a:buNone/>
            </a:pPr>
            <a:r>
              <a:rPr lang="en-GB" sz="2400" b="1" dirty="0" smtClean="0"/>
              <a:t>The summer holidays, when they finally arrive, will be the best time to go.</a:t>
            </a:r>
          </a:p>
          <a:p>
            <a:pPr>
              <a:buFont typeface="Wingdings 2"/>
              <a:buNone/>
            </a:pPr>
            <a:r>
              <a:rPr lang="en-GB" sz="2400" b="1" dirty="0" smtClean="0"/>
              <a:t>My grandparents, who live in London, will be visiting for two weeks.</a:t>
            </a:r>
          </a:p>
          <a:p>
            <a:pPr>
              <a:buFont typeface="Wingdings 2"/>
              <a:buNone/>
            </a:pPr>
            <a:r>
              <a:rPr lang="en-GB" sz="2400" b="1" dirty="0" smtClean="0"/>
              <a:t>While he slept on the sofa, the dog chewed the leg of the chair.</a:t>
            </a:r>
          </a:p>
          <a:p>
            <a:pPr>
              <a:buFont typeface="Wingdings 2"/>
              <a:buNone/>
            </a:pPr>
            <a:r>
              <a:rPr lang="en-GB" sz="2400" b="1" dirty="0" smtClean="0"/>
              <a:t>She refused to eat it, even though she had said that she liked it.</a:t>
            </a:r>
          </a:p>
          <a:p>
            <a:pPr>
              <a:buNone/>
            </a:pPr>
            <a:r>
              <a:rPr lang="en-GB" sz="2400" b="1" dirty="0"/>
              <a:t>When a six-foot snake slithered across the </a:t>
            </a:r>
            <a:r>
              <a:rPr lang="en-GB" sz="2400" b="1" dirty="0" smtClean="0"/>
              <a:t>grass, Lenny gasped.</a:t>
            </a:r>
          </a:p>
          <a:p>
            <a:pPr>
              <a:buNone/>
            </a:pPr>
            <a:r>
              <a:rPr lang="en-GB" sz="2400" b="1" dirty="0" smtClean="0"/>
              <a:t>Sophie was in trouble, unless she finished her homework in the next thirty minutes!</a:t>
            </a:r>
          </a:p>
          <a:p>
            <a:pPr>
              <a:buFont typeface="Wingdings 2"/>
              <a:buNone/>
            </a:pPr>
            <a:endParaRPr lang="en-GB" sz="2400" b="1" dirty="0" smtClean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5155" y="52545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1545465" y="1524372"/>
            <a:ext cx="918962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400" dirty="0"/>
          </a:p>
          <a:p>
            <a:endParaRPr lang="en-GB" sz="2400" dirty="0"/>
          </a:p>
          <a:p>
            <a:endParaRPr lang="en-GB" dirty="0"/>
          </a:p>
          <a:p>
            <a:endParaRPr lang="en-GB" b="1" dirty="0" smtClean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endParaRPr lang="en-GB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endParaRPr lang="en-GB" b="1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18952" y="1135672"/>
            <a:ext cx="8816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/>
              <a:t>Main clauses and subordinate clauses</a:t>
            </a:r>
            <a:endParaRPr lang="en-GB" sz="4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MosiaicBubbles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723258" y="3386546"/>
            <a:ext cx="1291772" cy="931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637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osiaicBubbles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40437" y="789368"/>
            <a:ext cx="1291772" cy="93103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96656" y="99076"/>
            <a:ext cx="944977" cy="93103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15155" y="52545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1545465" y="1524372"/>
            <a:ext cx="918962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400" dirty="0"/>
          </a:p>
          <a:p>
            <a:endParaRPr lang="en-GB" sz="2400" dirty="0"/>
          </a:p>
          <a:p>
            <a:endParaRPr lang="en-GB" dirty="0"/>
          </a:p>
          <a:p>
            <a:endParaRPr lang="en-GB" b="1" dirty="0" smtClean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endParaRPr lang="en-GB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endParaRPr lang="en-GB" b="1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18952" y="1135672"/>
            <a:ext cx="8816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/>
              <a:t>Main clauses and subordinate clauses</a:t>
            </a:r>
            <a:endParaRPr lang="en-GB" sz="4000" b="1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99886" y="1949117"/>
            <a:ext cx="10895526" cy="4760776"/>
          </a:xfrm>
          <a:prstGeom prst="rect">
            <a:avLst/>
          </a:prstGeom>
          <a:solidFill>
            <a:schemeClr val="bg1"/>
          </a:solidFill>
        </p:spPr>
        <p:txBody>
          <a:bodyPr>
            <a:normAutofit lnSpcReduction="1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GB" sz="2400" b="1" dirty="0" smtClean="0">
                <a:solidFill>
                  <a:srgbClr val="0070C0"/>
                </a:solidFill>
              </a:rPr>
              <a:t>   Identify the </a:t>
            </a:r>
            <a:r>
              <a:rPr lang="en-GB" sz="2400" b="1" u="sng" dirty="0" smtClean="0">
                <a:solidFill>
                  <a:srgbClr val="0070C0"/>
                </a:solidFill>
              </a:rPr>
              <a:t>subordinate clause(s</a:t>
            </a:r>
            <a:r>
              <a:rPr lang="en-GB" sz="2400" b="1" dirty="0" smtClean="0">
                <a:solidFill>
                  <a:srgbClr val="0070C0"/>
                </a:solidFill>
              </a:rPr>
              <a:t>) in the following sentences. Remember they can be at different points in the sentence.</a:t>
            </a:r>
          </a:p>
          <a:p>
            <a:pPr>
              <a:buFont typeface="Wingdings 2"/>
              <a:buNone/>
            </a:pPr>
            <a:endParaRPr lang="en-GB" sz="2400" b="1" dirty="0"/>
          </a:p>
          <a:p>
            <a:pPr>
              <a:buFont typeface="Wingdings 2"/>
              <a:buNone/>
            </a:pPr>
            <a:r>
              <a:rPr lang="en-GB" sz="2400" b="1" dirty="0" smtClean="0">
                <a:solidFill>
                  <a:srgbClr val="0070C0"/>
                </a:solidFill>
              </a:rPr>
              <a:t>After she picks me up</a:t>
            </a:r>
            <a:r>
              <a:rPr lang="en-GB" sz="2400" b="1" dirty="0" smtClean="0"/>
              <a:t>, mum is taking me shopping.</a:t>
            </a:r>
          </a:p>
          <a:p>
            <a:pPr>
              <a:buFont typeface="Wingdings 2"/>
              <a:buNone/>
            </a:pPr>
            <a:r>
              <a:rPr lang="en-GB" sz="2400" b="1" dirty="0" smtClean="0"/>
              <a:t>I first met him in France, </a:t>
            </a:r>
            <a:r>
              <a:rPr lang="en-GB" sz="2400" b="1" dirty="0" smtClean="0">
                <a:solidFill>
                  <a:srgbClr val="0070C0"/>
                </a:solidFill>
              </a:rPr>
              <a:t>where I lived as a child.</a:t>
            </a:r>
          </a:p>
          <a:p>
            <a:pPr>
              <a:buFont typeface="Wingdings 2"/>
              <a:buNone/>
            </a:pPr>
            <a:r>
              <a:rPr lang="en-GB" sz="2400" b="1" dirty="0" smtClean="0"/>
              <a:t>The summer holidays, </a:t>
            </a:r>
            <a:r>
              <a:rPr lang="en-GB" sz="2400" b="1" dirty="0" smtClean="0">
                <a:solidFill>
                  <a:srgbClr val="0070C0"/>
                </a:solidFill>
              </a:rPr>
              <a:t>when they finally arrive</a:t>
            </a:r>
            <a:r>
              <a:rPr lang="en-GB" sz="2400" b="1" dirty="0" smtClean="0"/>
              <a:t>, will be the best time to go.</a:t>
            </a:r>
          </a:p>
          <a:p>
            <a:pPr>
              <a:buFont typeface="Wingdings 2"/>
              <a:buNone/>
            </a:pPr>
            <a:r>
              <a:rPr lang="en-GB" sz="2400" b="1" dirty="0" smtClean="0"/>
              <a:t>My grandparents, </a:t>
            </a:r>
            <a:r>
              <a:rPr lang="en-GB" sz="2400" b="1" dirty="0" smtClean="0">
                <a:solidFill>
                  <a:srgbClr val="0070C0"/>
                </a:solidFill>
              </a:rPr>
              <a:t>who live in London</a:t>
            </a:r>
            <a:r>
              <a:rPr lang="en-GB" sz="2400" b="1" dirty="0" smtClean="0"/>
              <a:t>, will be visiting for two weeks.</a:t>
            </a:r>
          </a:p>
          <a:p>
            <a:pPr>
              <a:buFont typeface="Wingdings 2"/>
              <a:buNone/>
            </a:pPr>
            <a:r>
              <a:rPr lang="en-GB" sz="2400" b="1" dirty="0" smtClean="0">
                <a:solidFill>
                  <a:srgbClr val="0070C0"/>
                </a:solidFill>
              </a:rPr>
              <a:t>While he slept on the sofa</a:t>
            </a:r>
            <a:r>
              <a:rPr lang="en-GB" sz="2400" b="1" dirty="0" smtClean="0"/>
              <a:t>, the dog chewed the leg of the chair.</a:t>
            </a:r>
          </a:p>
          <a:p>
            <a:pPr>
              <a:buFont typeface="Wingdings 2"/>
              <a:buNone/>
            </a:pPr>
            <a:r>
              <a:rPr lang="en-GB" sz="2400" b="1" dirty="0" smtClean="0"/>
              <a:t>She refused to eat it, </a:t>
            </a:r>
            <a:r>
              <a:rPr lang="en-GB" sz="2400" b="1" dirty="0" smtClean="0">
                <a:solidFill>
                  <a:srgbClr val="0070C0"/>
                </a:solidFill>
              </a:rPr>
              <a:t>even though she had said that she liked it.</a:t>
            </a:r>
          </a:p>
          <a:p>
            <a:pPr>
              <a:buNone/>
            </a:pPr>
            <a:r>
              <a:rPr lang="en-GB" sz="2400" dirty="0">
                <a:solidFill>
                  <a:srgbClr val="0070C0"/>
                </a:solidFill>
              </a:rPr>
              <a:t>When a six-foot snake slithered across the </a:t>
            </a:r>
            <a:r>
              <a:rPr lang="en-GB" sz="2400" dirty="0" smtClean="0">
                <a:solidFill>
                  <a:srgbClr val="0070C0"/>
                </a:solidFill>
              </a:rPr>
              <a:t>grass</a:t>
            </a:r>
            <a:r>
              <a:rPr lang="en-GB" sz="2400" dirty="0" smtClean="0"/>
              <a:t>, </a:t>
            </a:r>
            <a:r>
              <a:rPr lang="en-GB" sz="2400" b="1" dirty="0" smtClean="0"/>
              <a:t>Lenny gasped.</a:t>
            </a:r>
          </a:p>
          <a:p>
            <a:pPr>
              <a:buNone/>
            </a:pPr>
            <a:r>
              <a:rPr lang="en-GB" sz="2400" b="1" dirty="0" smtClean="0"/>
              <a:t>Sophie was in trouble, </a:t>
            </a:r>
            <a:r>
              <a:rPr lang="en-GB" sz="2400" b="1" dirty="0" smtClean="0">
                <a:solidFill>
                  <a:srgbClr val="0070C0"/>
                </a:solidFill>
              </a:rPr>
              <a:t>unless she finished her homework in the next thirty minutes!</a:t>
            </a:r>
          </a:p>
          <a:p>
            <a:pPr>
              <a:buFont typeface="Wingdings 2"/>
              <a:buNone/>
            </a:pPr>
            <a:endParaRPr lang="en-GB" sz="2400" b="1" dirty="0" smtClean="0">
              <a:solidFill>
                <a:srgbClr val="0070C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MosiaicBubbl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2410" y="3006164"/>
            <a:ext cx="1193164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142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6656" y="99076"/>
            <a:ext cx="944977" cy="931036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699886" y="2184825"/>
            <a:ext cx="10839583" cy="4473552"/>
          </a:xfrm>
          <a:prstGeom prst="rect">
            <a:avLst/>
          </a:prstGeom>
          <a:solidFill>
            <a:schemeClr val="accent2"/>
          </a:solidFill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 2"/>
              <a:buNone/>
            </a:pPr>
            <a:r>
              <a:rPr lang="en-GB" dirty="0" smtClean="0">
                <a:solidFill>
                  <a:schemeClr val="bg1"/>
                </a:solidFill>
              </a:rPr>
              <a:t>Whenever he calls</a:t>
            </a:r>
            <a:r>
              <a:rPr lang="en-GB" dirty="0" smtClean="0"/>
              <a:t>, she pretends not to be home.</a:t>
            </a:r>
          </a:p>
          <a:p>
            <a:pPr algn="ctr">
              <a:buFont typeface="Wingdings 2"/>
              <a:buNone/>
            </a:pPr>
            <a:endParaRPr lang="en-GB" dirty="0"/>
          </a:p>
          <a:p>
            <a:pPr algn="ctr">
              <a:buFont typeface="Wingdings 2"/>
              <a:buNone/>
            </a:pPr>
            <a:r>
              <a:rPr lang="en-GB" dirty="0" smtClean="0">
                <a:solidFill>
                  <a:schemeClr val="bg1"/>
                </a:solidFill>
              </a:rPr>
              <a:t>I took a long, deep breath </a:t>
            </a:r>
            <a:r>
              <a:rPr lang="en-GB" dirty="0" smtClean="0"/>
              <a:t>before opening the door.</a:t>
            </a:r>
          </a:p>
          <a:p>
            <a:pPr algn="ctr">
              <a:buFont typeface="Wingdings 2"/>
              <a:buNone/>
            </a:pPr>
            <a:endParaRPr lang="en-GB" dirty="0">
              <a:solidFill>
                <a:schemeClr val="bg1"/>
              </a:solidFill>
            </a:endParaRPr>
          </a:p>
          <a:p>
            <a:pPr algn="ctr">
              <a:buFont typeface="Wingdings 2"/>
              <a:buNone/>
            </a:pPr>
            <a:r>
              <a:rPr lang="en-GB" dirty="0" smtClean="0">
                <a:solidFill>
                  <a:schemeClr val="bg1"/>
                </a:solidFill>
              </a:rPr>
              <a:t>She hasn’t stopped swimming </a:t>
            </a:r>
            <a:r>
              <a:rPr lang="en-GB" dirty="0" smtClean="0"/>
              <a:t>since she got in the pool.</a:t>
            </a:r>
          </a:p>
          <a:p>
            <a:pPr algn="ctr">
              <a:buFont typeface="Wingdings 2"/>
              <a:buNone/>
            </a:pPr>
            <a:endParaRPr lang="en-GB" dirty="0">
              <a:solidFill>
                <a:schemeClr val="bg1"/>
              </a:solidFill>
            </a:endParaRPr>
          </a:p>
          <a:p>
            <a:pPr algn="ctr">
              <a:buFont typeface="Wingdings 2"/>
              <a:buNone/>
            </a:pPr>
            <a:r>
              <a:rPr lang="en-GB" dirty="0" smtClean="0">
                <a:solidFill>
                  <a:schemeClr val="bg1"/>
                </a:solidFill>
              </a:rPr>
              <a:t>As he carried his plate into the kitchen </a:t>
            </a:r>
            <a:r>
              <a:rPr lang="en-GB" dirty="0" smtClean="0"/>
              <a:t>Sam tripped on the carpet.</a:t>
            </a:r>
          </a:p>
          <a:p>
            <a:pPr algn="ctr">
              <a:buFont typeface="Wingdings 2"/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pPr algn="ctr">
              <a:buFont typeface="Wingdings 2"/>
              <a:buNone/>
            </a:pPr>
            <a:r>
              <a:rPr lang="en-GB" dirty="0" smtClean="0">
                <a:solidFill>
                  <a:schemeClr val="bg1"/>
                </a:solidFill>
              </a:rPr>
              <a:t>You’re in big trouble </a:t>
            </a:r>
            <a:r>
              <a:rPr lang="en-GB" dirty="0" smtClean="0"/>
              <a:t>when Dad gets home.</a:t>
            </a:r>
            <a:endParaRPr lang="en-GB" dirty="0"/>
          </a:p>
          <a:p>
            <a:pPr algn="ctr">
              <a:buFont typeface="Wingdings 2"/>
              <a:buNone/>
            </a:pPr>
            <a:endParaRPr lang="en-GB" dirty="0" smtClean="0"/>
          </a:p>
          <a:p>
            <a:pPr algn="ctr"/>
            <a:endParaRPr lang="en-GB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515155" y="528033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1545465" y="1524372"/>
            <a:ext cx="918962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400" dirty="0"/>
          </a:p>
          <a:p>
            <a:endParaRPr lang="en-GB" sz="2400" dirty="0"/>
          </a:p>
          <a:p>
            <a:endParaRPr lang="en-GB" dirty="0"/>
          </a:p>
          <a:p>
            <a:endParaRPr lang="en-GB" b="1" dirty="0" smtClean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endParaRPr lang="en-GB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endParaRPr lang="en-GB" b="1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45465" y="984854"/>
            <a:ext cx="1029616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Main or subordinate clause? </a:t>
            </a:r>
            <a:endParaRPr lang="en-GB" sz="3200" b="1" dirty="0"/>
          </a:p>
          <a:p>
            <a:r>
              <a:rPr lang="en-GB" sz="2000" b="1" dirty="0" smtClean="0"/>
              <a:t>The following sentences have been divided into clauses, but which is which?</a:t>
            </a:r>
            <a:endParaRPr lang="en-GB" sz="2000" b="1" dirty="0"/>
          </a:p>
        </p:txBody>
      </p:sp>
      <p:grpSp>
        <p:nvGrpSpPr>
          <p:cNvPr id="19" name="Group 18"/>
          <p:cNvGrpSpPr/>
          <p:nvPr/>
        </p:nvGrpSpPr>
        <p:grpSpPr>
          <a:xfrm>
            <a:off x="692032" y="2232119"/>
            <a:ext cx="1982867" cy="576759"/>
            <a:chOff x="5108166" y="2272180"/>
            <a:chExt cx="2687517" cy="420802"/>
          </a:xfrm>
        </p:grpSpPr>
        <p:sp>
          <p:nvSpPr>
            <p:cNvPr id="20" name="Rounded Rectangle 19"/>
            <p:cNvSpPr/>
            <p:nvPr/>
          </p:nvSpPr>
          <p:spPr>
            <a:xfrm>
              <a:off x="5108166" y="2272180"/>
              <a:ext cx="2168259" cy="420802"/>
            </a:xfrm>
            <a:prstGeom prst="roundRect">
              <a:avLst/>
            </a:prstGeom>
            <a:ln w="57150">
              <a:solidFill>
                <a:schemeClr val="accent5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400" dirty="0"/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7248873" y="2430021"/>
              <a:ext cx="546810" cy="6283"/>
            </a:xfrm>
            <a:prstGeom prst="straightConnector1">
              <a:avLst/>
            </a:prstGeom>
            <a:ln w="5715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ounded Rectangle 22"/>
          <p:cNvSpPr/>
          <p:nvPr/>
        </p:nvSpPr>
        <p:spPr>
          <a:xfrm>
            <a:off x="9925038" y="2160080"/>
            <a:ext cx="1614432" cy="576759"/>
          </a:xfrm>
          <a:prstGeom prst="roundRect">
            <a:avLst/>
          </a:prstGeom>
          <a:ln w="57150">
            <a:solidFill>
              <a:schemeClr val="accent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400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9541925" y="2489457"/>
            <a:ext cx="406654" cy="4411"/>
          </a:xfrm>
          <a:prstGeom prst="straightConnector1">
            <a:avLst/>
          </a:prstGeom>
          <a:ln w="5715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438920" y="3160184"/>
            <a:ext cx="1984174" cy="576759"/>
            <a:chOff x="5108166" y="2272180"/>
            <a:chExt cx="2719084" cy="420802"/>
          </a:xfrm>
        </p:grpSpPr>
        <p:sp>
          <p:nvSpPr>
            <p:cNvPr id="30" name="Rounded Rectangle 29"/>
            <p:cNvSpPr/>
            <p:nvPr/>
          </p:nvSpPr>
          <p:spPr>
            <a:xfrm>
              <a:off x="5108166" y="2272180"/>
              <a:ext cx="2168259" cy="420802"/>
            </a:xfrm>
            <a:prstGeom prst="roundRect">
              <a:avLst/>
            </a:prstGeom>
            <a:ln w="57150">
              <a:solidFill>
                <a:schemeClr val="accent5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400" dirty="0"/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flipV="1">
              <a:off x="7248873" y="2433839"/>
              <a:ext cx="578377" cy="2465"/>
            </a:xfrm>
            <a:prstGeom prst="straightConnector1">
              <a:avLst/>
            </a:prstGeom>
            <a:ln w="5715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Rounded Rectangle 31"/>
          <p:cNvSpPr/>
          <p:nvPr/>
        </p:nvSpPr>
        <p:spPr>
          <a:xfrm>
            <a:off x="10098748" y="3138009"/>
            <a:ext cx="1742885" cy="576759"/>
          </a:xfrm>
          <a:prstGeom prst="roundRect">
            <a:avLst/>
          </a:prstGeom>
          <a:ln w="57150">
            <a:solidFill>
              <a:schemeClr val="accent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400" dirty="0"/>
          </a:p>
        </p:txBody>
      </p:sp>
      <p:cxnSp>
        <p:nvCxnSpPr>
          <p:cNvPr id="33" name="Straight Arrow Connector 32"/>
          <p:cNvCxnSpPr>
            <a:stCxn id="32" idx="1"/>
          </p:cNvCxnSpPr>
          <p:nvPr/>
        </p:nvCxnSpPr>
        <p:spPr>
          <a:xfrm flipH="1" flipV="1">
            <a:off x="9614278" y="3415440"/>
            <a:ext cx="484470" cy="10949"/>
          </a:xfrm>
          <a:prstGeom prst="straightConnector1">
            <a:avLst/>
          </a:prstGeom>
          <a:ln w="5715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194388" y="4099670"/>
            <a:ext cx="1935340" cy="576759"/>
            <a:chOff x="4734462" y="2272179"/>
            <a:chExt cx="2977549" cy="420802"/>
          </a:xfrm>
        </p:grpSpPr>
        <p:sp>
          <p:nvSpPr>
            <p:cNvPr id="36" name="Rounded Rectangle 35"/>
            <p:cNvSpPr/>
            <p:nvPr/>
          </p:nvSpPr>
          <p:spPr>
            <a:xfrm>
              <a:off x="4734462" y="2272179"/>
              <a:ext cx="2168259" cy="420802"/>
            </a:xfrm>
            <a:prstGeom prst="roundRect">
              <a:avLst/>
            </a:prstGeom>
            <a:ln w="57150">
              <a:solidFill>
                <a:schemeClr val="accent5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400" dirty="0"/>
            </a:p>
          </p:txBody>
        </p:sp>
        <p:cxnSp>
          <p:nvCxnSpPr>
            <p:cNvPr id="37" name="Straight Arrow Connector 36"/>
            <p:cNvCxnSpPr>
              <a:stCxn id="36" idx="3"/>
            </p:cNvCxnSpPr>
            <p:nvPr/>
          </p:nvCxnSpPr>
          <p:spPr>
            <a:xfrm>
              <a:off x="6902722" y="2482580"/>
              <a:ext cx="809289" cy="1"/>
            </a:xfrm>
            <a:prstGeom prst="straightConnector1">
              <a:avLst/>
            </a:prstGeom>
            <a:ln w="5715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Rounded Rectangle 39"/>
          <p:cNvSpPr/>
          <p:nvPr/>
        </p:nvSpPr>
        <p:spPr>
          <a:xfrm>
            <a:off x="10440882" y="4016573"/>
            <a:ext cx="1400751" cy="576759"/>
          </a:xfrm>
          <a:prstGeom prst="roundRect">
            <a:avLst/>
          </a:prstGeom>
          <a:ln w="57150">
            <a:solidFill>
              <a:schemeClr val="accent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400" dirty="0"/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10064533" y="4304952"/>
            <a:ext cx="353299" cy="4411"/>
          </a:xfrm>
          <a:prstGeom prst="straightConnector1">
            <a:avLst/>
          </a:prstGeom>
          <a:ln w="5715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/>
          <p:cNvGrpSpPr/>
          <p:nvPr/>
        </p:nvGrpSpPr>
        <p:grpSpPr>
          <a:xfrm>
            <a:off x="145517" y="4929053"/>
            <a:ext cx="1458191" cy="576759"/>
            <a:chOff x="4734462" y="2272179"/>
            <a:chExt cx="2793001" cy="420802"/>
          </a:xfrm>
        </p:grpSpPr>
        <p:sp>
          <p:nvSpPr>
            <p:cNvPr id="43" name="Rounded Rectangle 42"/>
            <p:cNvSpPr/>
            <p:nvPr/>
          </p:nvSpPr>
          <p:spPr>
            <a:xfrm>
              <a:off x="4734462" y="2272179"/>
              <a:ext cx="2168259" cy="420802"/>
            </a:xfrm>
            <a:prstGeom prst="roundRect">
              <a:avLst/>
            </a:prstGeom>
            <a:ln w="57150">
              <a:solidFill>
                <a:schemeClr val="accent5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400" dirty="0"/>
            </a:p>
          </p:txBody>
        </p:sp>
        <p:cxnSp>
          <p:nvCxnSpPr>
            <p:cNvPr id="44" name="Straight Arrow Connector 43"/>
            <p:cNvCxnSpPr>
              <a:stCxn id="43" idx="3"/>
            </p:cNvCxnSpPr>
            <p:nvPr/>
          </p:nvCxnSpPr>
          <p:spPr>
            <a:xfrm flipV="1">
              <a:off x="6902721" y="2482580"/>
              <a:ext cx="624742" cy="1"/>
            </a:xfrm>
            <a:prstGeom prst="straightConnector1">
              <a:avLst/>
            </a:prstGeom>
            <a:ln w="5715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Rounded Rectangle 45"/>
          <p:cNvSpPr/>
          <p:nvPr/>
        </p:nvSpPr>
        <p:spPr>
          <a:xfrm>
            <a:off x="10985443" y="4888245"/>
            <a:ext cx="1090340" cy="576759"/>
          </a:xfrm>
          <a:prstGeom prst="roundRect">
            <a:avLst/>
          </a:prstGeom>
          <a:ln w="57150">
            <a:solidFill>
              <a:schemeClr val="accent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400" dirty="0"/>
          </a:p>
        </p:txBody>
      </p:sp>
      <p:cxnSp>
        <p:nvCxnSpPr>
          <p:cNvPr id="47" name="Straight Arrow Connector 46"/>
          <p:cNvCxnSpPr>
            <a:stCxn id="46" idx="1"/>
          </p:cNvCxnSpPr>
          <p:nvPr/>
        </p:nvCxnSpPr>
        <p:spPr>
          <a:xfrm flipH="1">
            <a:off x="10683724" y="5176625"/>
            <a:ext cx="301719" cy="40807"/>
          </a:xfrm>
          <a:prstGeom prst="straightConnector1">
            <a:avLst/>
          </a:prstGeom>
          <a:ln w="5715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oup 51"/>
          <p:cNvGrpSpPr/>
          <p:nvPr/>
        </p:nvGrpSpPr>
        <p:grpSpPr>
          <a:xfrm>
            <a:off x="1053475" y="5978870"/>
            <a:ext cx="1935340" cy="576759"/>
            <a:chOff x="4734462" y="2272179"/>
            <a:chExt cx="2977549" cy="420802"/>
          </a:xfrm>
        </p:grpSpPr>
        <p:sp>
          <p:nvSpPr>
            <p:cNvPr id="53" name="Rounded Rectangle 52"/>
            <p:cNvSpPr/>
            <p:nvPr/>
          </p:nvSpPr>
          <p:spPr>
            <a:xfrm>
              <a:off x="4734462" y="2272179"/>
              <a:ext cx="2168259" cy="420802"/>
            </a:xfrm>
            <a:prstGeom prst="roundRect">
              <a:avLst/>
            </a:prstGeom>
            <a:ln w="57150">
              <a:solidFill>
                <a:schemeClr val="accent5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400" dirty="0"/>
            </a:p>
          </p:txBody>
        </p:sp>
        <p:cxnSp>
          <p:nvCxnSpPr>
            <p:cNvPr id="54" name="Straight Arrow Connector 53"/>
            <p:cNvCxnSpPr>
              <a:stCxn id="53" idx="3"/>
            </p:cNvCxnSpPr>
            <p:nvPr/>
          </p:nvCxnSpPr>
          <p:spPr>
            <a:xfrm>
              <a:off x="6902722" y="2482580"/>
              <a:ext cx="809289" cy="1"/>
            </a:xfrm>
            <a:prstGeom prst="straightConnector1">
              <a:avLst/>
            </a:prstGeom>
            <a:ln w="5715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Rounded Rectangle 54"/>
          <p:cNvSpPr/>
          <p:nvPr/>
        </p:nvSpPr>
        <p:spPr>
          <a:xfrm>
            <a:off x="9701353" y="5932478"/>
            <a:ext cx="1400751" cy="576759"/>
          </a:xfrm>
          <a:prstGeom prst="roundRect">
            <a:avLst/>
          </a:prstGeom>
          <a:ln w="57150">
            <a:solidFill>
              <a:schemeClr val="accent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400" dirty="0"/>
          </a:p>
        </p:txBody>
      </p:sp>
      <p:cxnSp>
        <p:nvCxnSpPr>
          <p:cNvPr id="56" name="Straight Arrow Connector 55"/>
          <p:cNvCxnSpPr>
            <a:stCxn id="55" idx="1"/>
          </p:cNvCxnSpPr>
          <p:nvPr/>
        </p:nvCxnSpPr>
        <p:spPr>
          <a:xfrm flipH="1">
            <a:off x="9271956" y="6220858"/>
            <a:ext cx="429397" cy="4410"/>
          </a:xfrm>
          <a:prstGeom prst="straightConnector1">
            <a:avLst/>
          </a:prstGeom>
          <a:ln w="5715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6909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6656" y="99076"/>
            <a:ext cx="944977" cy="931036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699886" y="2184825"/>
            <a:ext cx="10839583" cy="4473552"/>
          </a:xfrm>
          <a:prstGeom prst="rect">
            <a:avLst/>
          </a:prstGeom>
          <a:solidFill>
            <a:schemeClr val="accent2"/>
          </a:solidFill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 2"/>
              <a:buNone/>
            </a:pPr>
            <a:r>
              <a:rPr lang="en-GB" dirty="0" smtClean="0">
                <a:solidFill>
                  <a:schemeClr val="bg1"/>
                </a:solidFill>
              </a:rPr>
              <a:t>Whenever he calls</a:t>
            </a:r>
            <a:r>
              <a:rPr lang="en-GB" dirty="0" smtClean="0"/>
              <a:t>, she pretends not to be home.</a:t>
            </a:r>
          </a:p>
          <a:p>
            <a:pPr algn="ctr">
              <a:buFont typeface="Wingdings 2"/>
              <a:buNone/>
            </a:pPr>
            <a:endParaRPr lang="en-GB" dirty="0"/>
          </a:p>
          <a:p>
            <a:pPr algn="ctr">
              <a:buFont typeface="Wingdings 2"/>
              <a:buNone/>
            </a:pPr>
            <a:r>
              <a:rPr lang="en-GB" dirty="0" smtClean="0">
                <a:solidFill>
                  <a:schemeClr val="bg1"/>
                </a:solidFill>
              </a:rPr>
              <a:t>I took a long, deep breath </a:t>
            </a:r>
            <a:r>
              <a:rPr lang="en-GB" dirty="0" smtClean="0"/>
              <a:t>before opening the door.</a:t>
            </a:r>
          </a:p>
          <a:p>
            <a:pPr algn="ctr">
              <a:buFont typeface="Wingdings 2"/>
              <a:buNone/>
            </a:pPr>
            <a:endParaRPr lang="en-GB" dirty="0">
              <a:solidFill>
                <a:schemeClr val="bg1"/>
              </a:solidFill>
            </a:endParaRPr>
          </a:p>
          <a:p>
            <a:pPr algn="ctr">
              <a:buFont typeface="Wingdings 2"/>
              <a:buNone/>
            </a:pPr>
            <a:r>
              <a:rPr lang="en-GB" dirty="0" smtClean="0">
                <a:solidFill>
                  <a:schemeClr val="bg1"/>
                </a:solidFill>
              </a:rPr>
              <a:t>She hasn’t stopped swimming </a:t>
            </a:r>
            <a:r>
              <a:rPr lang="en-GB" dirty="0" smtClean="0"/>
              <a:t>since she got in the pool.</a:t>
            </a:r>
          </a:p>
          <a:p>
            <a:pPr algn="ctr">
              <a:buFont typeface="Wingdings 2"/>
              <a:buNone/>
            </a:pPr>
            <a:endParaRPr lang="en-GB" dirty="0">
              <a:solidFill>
                <a:schemeClr val="bg1"/>
              </a:solidFill>
            </a:endParaRPr>
          </a:p>
          <a:p>
            <a:pPr algn="ctr">
              <a:buFont typeface="Wingdings 2"/>
              <a:buNone/>
            </a:pPr>
            <a:r>
              <a:rPr lang="en-GB" dirty="0" smtClean="0">
                <a:solidFill>
                  <a:schemeClr val="bg1"/>
                </a:solidFill>
              </a:rPr>
              <a:t>As he carried his plate into the kitchen </a:t>
            </a:r>
            <a:r>
              <a:rPr lang="en-GB" dirty="0" smtClean="0"/>
              <a:t>Sam tripped on the carpet.</a:t>
            </a:r>
          </a:p>
          <a:p>
            <a:pPr algn="ctr">
              <a:buFont typeface="Wingdings 2"/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pPr algn="ctr">
              <a:buFont typeface="Wingdings 2"/>
              <a:buNone/>
            </a:pPr>
            <a:r>
              <a:rPr lang="en-GB" dirty="0" smtClean="0">
                <a:solidFill>
                  <a:schemeClr val="bg1"/>
                </a:solidFill>
              </a:rPr>
              <a:t>You’re in big trouble </a:t>
            </a:r>
            <a:r>
              <a:rPr lang="en-GB" dirty="0" smtClean="0"/>
              <a:t>when Dad gets home.</a:t>
            </a:r>
            <a:endParaRPr lang="en-GB" dirty="0"/>
          </a:p>
          <a:p>
            <a:pPr algn="ctr">
              <a:buFont typeface="Wingdings 2"/>
              <a:buNone/>
            </a:pPr>
            <a:endParaRPr lang="en-GB" dirty="0" smtClean="0"/>
          </a:p>
          <a:p>
            <a:pPr algn="ctr"/>
            <a:endParaRPr lang="en-GB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515155" y="528033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1545465" y="1524372"/>
            <a:ext cx="918962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400" dirty="0"/>
          </a:p>
          <a:p>
            <a:endParaRPr lang="en-GB" sz="2400" dirty="0"/>
          </a:p>
          <a:p>
            <a:endParaRPr lang="en-GB" dirty="0"/>
          </a:p>
          <a:p>
            <a:endParaRPr lang="en-GB" b="1" dirty="0" smtClean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endParaRPr lang="en-GB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endParaRPr lang="en-GB" b="1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45465" y="984854"/>
            <a:ext cx="1029616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Main or subordinate clause? </a:t>
            </a:r>
            <a:endParaRPr lang="en-GB" sz="3200" b="1" dirty="0"/>
          </a:p>
          <a:p>
            <a:r>
              <a:rPr lang="en-GB" sz="2000" b="1" dirty="0" smtClean="0"/>
              <a:t>The following sentences have been divided into clauses, but which is which?</a:t>
            </a:r>
            <a:endParaRPr lang="en-GB" sz="2000" b="1" dirty="0"/>
          </a:p>
        </p:txBody>
      </p:sp>
      <p:grpSp>
        <p:nvGrpSpPr>
          <p:cNvPr id="19" name="Group 18"/>
          <p:cNvGrpSpPr/>
          <p:nvPr/>
        </p:nvGrpSpPr>
        <p:grpSpPr>
          <a:xfrm>
            <a:off x="692032" y="2232119"/>
            <a:ext cx="1982867" cy="576759"/>
            <a:chOff x="5108166" y="2272180"/>
            <a:chExt cx="2687517" cy="420802"/>
          </a:xfrm>
        </p:grpSpPr>
        <p:sp>
          <p:nvSpPr>
            <p:cNvPr id="20" name="Rounded Rectangle 19"/>
            <p:cNvSpPr/>
            <p:nvPr/>
          </p:nvSpPr>
          <p:spPr>
            <a:xfrm>
              <a:off x="5108166" y="2272180"/>
              <a:ext cx="2168259" cy="420802"/>
            </a:xfrm>
            <a:prstGeom prst="roundRect">
              <a:avLst/>
            </a:prstGeom>
            <a:ln w="57150">
              <a:solidFill>
                <a:schemeClr val="accent5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600" b="1" dirty="0" smtClean="0">
                  <a:solidFill>
                    <a:srgbClr val="FF0000"/>
                  </a:solidFill>
                </a:rPr>
                <a:t>Subordinate clause</a:t>
              </a:r>
              <a:endParaRPr lang="en-GB" sz="16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7248873" y="2430021"/>
              <a:ext cx="546810" cy="6283"/>
            </a:xfrm>
            <a:prstGeom prst="straightConnector1">
              <a:avLst/>
            </a:prstGeom>
            <a:ln w="5715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ounded Rectangle 22"/>
          <p:cNvSpPr/>
          <p:nvPr/>
        </p:nvSpPr>
        <p:spPr>
          <a:xfrm>
            <a:off x="9925038" y="2160080"/>
            <a:ext cx="1614432" cy="576759"/>
          </a:xfrm>
          <a:prstGeom prst="roundRect">
            <a:avLst/>
          </a:prstGeom>
          <a:ln w="57150">
            <a:solidFill>
              <a:schemeClr val="accent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rgbClr val="FF0000"/>
                </a:solidFill>
              </a:rPr>
              <a:t>Main clause</a:t>
            </a:r>
            <a:endParaRPr lang="en-GB" sz="1400" b="1" dirty="0">
              <a:solidFill>
                <a:srgbClr val="FF0000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9541925" y="2489457"/>
            <a:ext cx="406654" cy="4411"/>
          </a:xfrm>
          <a:prstGeom prst="straightConnector1">
            <a:avLst/>
          </a:prstGeom>
          <a:ln w="5715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438920" y="3160184"/>
            <a:ext cx="1984174" cy="576759"/>
            <a:chOff x="5108166" y="2272180"/>
            <a:chExt cx="2719084" cy="420802"/>
          </a:xfrm>
        </p:grpSpPr>
        <p:sp>
          <p:nvSpPr>
            <p:cNvPr id="30" name="Rounded Rectangle 29"/>
            <p:cNvSpPr/>
            <p:nvPr/>
          </p:nvSpPr>
          <p:spPr>
            <a:xfrm>
              <a:off x="5108166" y="2272180"/>
              <a:ext cx="2168259" cy="420802"/>
            </a:xfrm>
            <a:prstGeom prst="roundRect">
              <a:avLst/>
            </a:prstGeom>
            <a:ln w="57150">
              <a:solidFill>
                <a:schemeClr val="accent5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b="1" dirty="0" smtClean="0">
                  <a:solidFill>
                    <a:srgbClr val="FF0000"/>
                  </a:solidFill>
                </a:rPr>
                <a:t>Main clause</a:t>
              </a:r>
              <a:endParaRPr lang="en-GB" sz="14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flipV="1">
              <a:off x="7248873" y="2433839"/>
              <a:ext cx="578377" cy="2465"/>
            </a:xfrm>
            <a:prstGeom prst="straightConnector1">
              <a:avLst/>
            </a:prstGeom>
            <a:ln w="5715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Rounded Rectangle 31"/>
          <p:cNvSpPr/>
          <p:nvPr/>
        </p:nvSpPr>
        <p:spPr>
          <a:xfrm>
            <a:off x="10098748" y="3138009"/>
            <a:ext cx="1742885" cy="576759"/>
          </a:xfrm>
          <a:prstGeom prst="roundRect">
            <a:avLst/>
          </a:prstGeom>
          <a:ln w="57150">
            <a:solidFill>
              <a:schemeClr val="accent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Subordinate clause</a:t>
            </a:r>
          </a:p>
        </p:txBody>
      </p:sp>
      <p:cxnSp>
        <p:nvCxnSpPr>
          <p:cNvPr id="33" name="Straight Arrow Connector 32"/>
          <p:cNvCxnSpPr>
            <a:stCxn id="32" idx="1"/>
          </p:cNvCxnSpPr>
          <p:nvPr/>
        </p:nvCxnSpPr>
        <p:spPr>
          <a:xfrm flipH="1" flipV="1">
            <a:off x="9614278" y="3415440"/>
            <a:ext cx="484470" cy="10949"/>
          </a:xfrm>
          <a:prstGeom prst="straightConnector1">
            <a:avLst/>
          </a:prstGeom>
          <a:ln w="5715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194388" y="4099670"/>
            <a:ext cx="1935340" cy="576759"/>
            <a:chOff x="4734462" y="2272179"/>
            <a:chExt cx="2977549" cy="420802"/>
          </a:xfrm>
        </p:grpSpPr>
        <p:sp>
          <p:nvSpPr>
            <p:cNvPr id="36" name="Rounded Rectangle 35"/>
            <p:cNvSpPr/>
            <p:nvPr/>
          </p:nvSpPr>
          <p:spPr>
            <a:xfrm>
              <a:off x="4734462" y="2272179"/>
              <a:ext cx="2168259" cy="420802"/>
            </a:xfrm>
            <a:prstGeom prst="roundRect">
              <a:avLst/>
            </a:prstGeom>
            <a:ln w="57150">
              <a:solidFill>
                <a:schemeClr val="accent5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b="1" dirty="0" smtClean="0">
                  <a:solidFill>
                    <a:srgbClr val="FF0000"/>
                  </a:solidFill>
                </a:rPr>
                <a:t>Main clause</a:t>
              </a:r>
              <a:endParaRPr lang="en-GB" sz="14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37" name="Straight Arrow Connector 36"/>
            <p:cNvCxnSpPr>
              <a:stCxn id="36" idx="3"/>
            </p:cNvCxnSpPr>
            <p:nvPr/>
          </p:nvCxnSpPr>
          <p:spPr>
            <a:xfrm>
              <a:off x="6902722" y="2482580"/>
              <a:ext cx="809289" cy="1"/>
            </a:xfrm>
            <a:prstGeom prst="straightConnector1">
              <a:avLst/>
            </a:prstGeom>
            <a:ln w="5715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Rounded Rectangle 39"/>
          <p:cNvSpPr/>
          <p:nvPr/>
        </p:nvSpPr>
        <p:spPr>
          <a:xfrm>
            <a:off x="10440882" y="4016573"/>
            <a:ext cx="1400751" cy="576759"/>
          </a:xfrm>
          <a:prstGeom prst="roundRect">
            <a:avLst/>
          </a:prstGeom>
          <a:ln w="57150">
            <a:solidFill>
              <a:schemeClr val="accent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Subordinate clause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10064533" y="4304952"/>
            <a:ext cx="353299" cy="4411"/>
          </a:xfrm>
          <a:prstGeom prst="straightConnector1">
            <a:avLst/>
          </a:prstGeom>
          <a:ln w="5715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/>
          <p:cNvGrpSpPr/>
          <p:nvPr/>
        </p:nvGrpSpPr>
        <p:grpSpPr>
          <a:xfrm>
            <a:off x="145517" y="4929053"/>
            <a:ext cx="1458191" cy="576759"/>
            <a:chOff x="4734462" y="2272179"/>
            <a:chExt cx="2793001" cy="420802"/>
          </a:xfrm>
        </p:grpSpPr>
        <p:sp>
          <p:nvSpPr>
            <p:cNvPr id="43" name="Rounded Rectangle 42"/>
            <p:cNvSpPr/>
            <p:nvPr/>
          </p:nvSpPr>
          <p:spPr>
            <a:xfrm>
              <a:off x="4734462" y="2272179"/>
              <a:ext cx="2168259" cy="420802"/>
            </a:xfrm>
            <a:prstGeom prst="roundRect">
              <a:avLst/>
            </a:prstGeom>
            <a:ln w="57150">
              <a:solidFill>
                <a:schemeClr val="accent5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200" b="1" dirty="0" smtClean="0">
                  <a:solidFill>
                    <a:srgbClr val="FF0000"/>
                  </a:solidFill>
                </a:rPr>
                <a:t>Subordinate clause</a:t>
              </a:r>
              <a:endParaRPr lang="en-GB" sz="12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44" name="Straight Arrow Connector 43"/>
            <p:cNvCxnSpPr>
              <a:stCxn id="43" idx="3"/>
            </p:cNvCxnSpPr>
            <p:nvPr/>
          </p:nvCxnSpPr>
          <p:spPr>
            <a:xfrm flipV="1">
              <a:off x="6902721" y="2482580"/>
              <a:ext cx="624742" cy="1"/>
            </a:xfrm>
            <a:prstGeom prst="straightConnector1">
              <a:avLst/>
            </a:prstGeom>
            <a:ln w="5715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Rounded Rectangle 45"/>
          <p:cNvSpPr/>
          <p:nvPr/>
        </p:nvSpPr>
        <p:spPr>
          <a:xfrm>
            <a:off x="10985443" y="4888245"/>
            <a:ext cx="1090340" cy="576759"/>
          </a:xfrm>
          <a:prstGeom prst="roundRect">
            <a:avLst/>
          </a:prstGeom>
          <a:ln w="57150">
            <a:solidFill>
              <a:schemeClr val="accent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rgbClr val="FF0000"/>
                </a:solidFill>
              </a:rPr>
              <a:t>Main clause</a:t>
            </a:r>
            <a:endParaRPr lang="en-GB" sz="1400" b="1" dirty="0">
              <a:solidFill>
                <a:srgbClr val="FF0000"/>
              </a:solidFill>
            </a:endParaRPr>
          </a:p>
        </p:txBody>
      </p:sp>
      <p:cxnSp>
        <p:nvCxnSpPr>
          <p:cNvPr id="47" name="Straight Arrow Connector 46"/>
          <p:cNvCxnSpPr>
            <a:stCxn id="46" idx="1"/>
          </p:cNvCxnSpPr>
          <p:nvPr/>
        </p:nvCxnSpPr>
        <p:spPr>
          <a:xfrm flipH="1">
            <a:off x="10683724" y="5176625"/>
            <a:ext cx="301719" cy="40807"/>
          </a:xfrm>
          <a:prstGeom prst="straightConnector1">
            <a:avLst/>
          </a:prstGeom>
          <a:ln w="5715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oup 51"/>
          <p:cNvGrpSpPr/>
          <p:nvPr/>
        </p:nvGrpSpPr>
        <p:grpSpPr>
          <a:xfrm>
            <a:off x="1053475" y="5978870"/>
            <a:ext cx="1935340" cy="576759"/>
            <a:chOff x="4734462" y="2272179"/>
            <a:chExt cx="2977549" cy="420802"/>
          </a:xfrm>
        </p:grpSpPr>
        <p:sp>
          <p:nvSpPr>
            <p:cNvPr id="53" name="Rounded Rectangle 52"/>
            <p:cNvSpPr/>
            <p:nvPr/>
          </p:nvSpPr>
          <p:spPr>
            <a:xfrm>
              <a:off x="4734462" y="2272179"/>
              <a:ext cx="2168259" cy="420802"/>
            </a:xfrm>
            <a:prstGeom prst="roundRect">
              <a:avLst/>
            </a:prstGeom>
            <a:ln w="57150">
              <a:solidFill>
                <a:schemeClr val="accent5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b="1" dirty="0" smtClean="0">
                  <a:solidFill>
                    <a:srgbClr val="FF0000"/>
                  </a:solidFill>
                </a:rPr>
                <a:t>Main clause</a:t>
              </a:r>
              <a:endParaRPr lang="en-GB" sz="14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54" name="Straight Arrow Connector 53"/>
            <p:cNvCxnSpPr>
              <a:stCxn id="53" idx="3"/>
            </p:cNvCxnSpPr>
            <p:nvPr/>
          </p:nvCxnSpPr>
          <p:spPr>
            <a:xfrm>
              <a:off x="6902722" y="2482580"/>
              <a:ext cx="809289" cy="1"/>
            </a:xfrm>
            <a:prstGeom prst="straightConnector1">
              <a:avLst/>
            </a:prstGeom>
            <a:ln w="5715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Rounded Rectangle 54"/>
          <p:cNvSpPr/>
          <p:nvPr/>
        </p:nvSpPr>
        <p:spPr>
          <a:xfrm>
            <a:off x="9701353" y="5932478"/>
            <a:ext cx="1400751" cy="576759"/>
          </a:xfrm>
          <a:prstGeom prst="roundRect">
            <a:avLst/>
          </a:prstGeom>
          <a:ln w="57150">
            <a:solidFill>
              <a:schemeClr val="accent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Subordinate clause</a:t>
            </a:r>
          </a:p>
        </p:txBody>
      </p:sp>
      <p:cxnSp>
        <p:nvCxnSpPr>
          <p:cNvPr id="56" name="Straight Arrow Connector 55"/>
          <p:cNvCxnSpPr>
            <a:stCxn id="55" idx="1"/>
          </p:cNvCxnSpPr>
          <p:nvPr/>
        </p:nvCxnSpPr>
        <p:spPr>
          <a:xfrm flipH="1">
            <a:off x="9271956" y="6220858"/>
            <a:ext cx="429397" cy="4410"/>
          </a:xfrm>
          <a:prstGeom prst="straightConnector1">
            <a:avLst/>
          </a:prstGeom>
          <a:ln w="5715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0125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0-Point Star 1"/>
          <p:cNvSpPr/>
          <p:nvPr/>
        </p:nvSpPr>
        <p:spPr>
          <a:xfrm>
            <a:off x="1016419" y="1081312"/>
            <a:ext cx="3735026" cy="3731493"/>
          </a:xfrm>
          <a:prstGeom prst="star10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What is a main clause?</a:t>
            </a:r>
            <a:endParaRPr lang="en-GB" sz="3600" b="1" dirty="0">
              <a:solidFill>
                <a:schemeClr val="tx1"/>
              </a:solidFill>
            </a:endParaRPr>
          </a:p>
        </p:txBody>
      </p:sp>
      <p:sp>
        <p:nvSpPr>
          <p:cNvPr id="7" name="Up Arrow 6"/>
          <p:cNvSpPr/>
          <p:nvPr/>
        </p:nvSpPr>
        <p:spPr>
          <a:xfrm>
            <a:off x="178420" y="1248937"/>
            <a:ext cx="936702" cy="5352585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Review prior learning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" name="7-Point Star 4"/>
          <p:cNvSpPr/>
          <p:nvPr/>
        </p:nvSpPr>
        <p:spPr>
          <a:xfrm>
            <a:off x="6826469" y="1081312"/>
            <a:ext cx="4572000" cy="3783724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/>
              <a:t>What is a subordinate clause?</a:t>
            </a:r>
            <a:endParaRPr lang="en-GB" sz="3600" dirty="0"/>
          </a:p>
        </p:txBody>
      </p:sp>
      <p:sp>
        <p:nvSpPr>
          <p:cNvPr id="8" name="10-Point Star 7"/>
          <p:cNvSpPr/>
          <p:nvPr/>
        </p:nvSpPr>
        <p:spPr>
          <a:xfrm>
            <a:off x="1016419" y="1081311"/>
            <a:ext cx="3735026" cy="3731493"/>
          </a:xfrm>
          <a:prstGeom prst="star10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A</a:t>
            </a:r>
            <a:r>
              <a:rPr lang="en-GB" sz="2400" dirty="0" smtClean="0"/>
              <a:t> </a:t>
            </a:r>
            <a:r>
              <a:rPr lang="en-GB" sz="2400" dirty="0"/>
              <a:t>clause that can form a complete sentence standing alone, having a subject and a predicate.</a:t>
            </a:r>
            <a:endParaRPr lang="en-GB" sz="2400" b="1" dirty="0">
              <a:solidFill>
                <a:schemeClr val="tx1"/>
              </a:solidFill>
            </a:endParaRPr>
          </a:p>
        </p:txBody>
      </p:sp>
      <p:sp>
        <p:nvSpPr>
          <p:cNvPr id="10" name="7-Point Star 9"/>
          <p:cNvSpPr/>
          <p:nvPr/>
        </p:nvSpPr>
        <p:spPr>
          <a:xfrm>
            <a:off x="6826469" y="1081312"/>
            <a:ext cx="4572000" cy="3783724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A</a:t>
            </a:r>
            <a:r>
              <a:rPr lang="en-GB" sz="2000" dirty="0" smtClean="0"/>
              <a:t> </a:t>
            </a:r>
            <a:r>
              <a:rPr lang="en-GB" sz="2000" dirty="0"/>
              <a:t>clause, typically introduced by a conjunction, that forms part of and is dependent on a main </a:t>
            </a:r>
            <a:r>
              <a:rPr lang="en-GB" sz="2000" dirty="0" smtClean="0"/>
              <a:t>clause.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904920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osiaicBubbles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6522" y="855913"/>
            <a:ext cx="1291772" cy="93103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96656" y="99076"/>
            <a:ext cx="944977" cy="931036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837127" y="1524371"/>
            <a:ext cx="11004505" cy="2675104"/>
          </a:xfrm>
          <a:prstGeom prst="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GB" dirty="0"/>
              <a:t> </a:t>
            </a:r>
            <a:r>
              <a:rPr lang="en-GB" dirty="0" smtClean="0"/>
              <a:t>  </a:t>
            </a:r>
            <a:r>
              <a:rPr lang="en-GB" b="1" dirty="0" smtClean="0">
                <a:solidFill>
                  <a:srgbClr val="0070C0"/>
                </a:solidFill>
              </a:rPr>
              <a:t>Below are some main clauses. Add one or more subordinate clauses to each of them to produce more detailed sentences</a:t>
            </a:r>
          </a:p>
          <a:p>
            <a:pPr marL="0" indent="0">
              <a:buNone/>
            </a:pPr>
            <a:r>
              <a:rPr lang="en-GB" dirty="0" smtClean="0"/>
              <a:t>For example: The dog barked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         </a:t>
            </a:r>
            <a:r>
              <a:rPr lang="en-GB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As the bell rang</a:t>
            </a:r>
            <a:r>
              <a:rPr lang="en-GB" sz="2400" dirty="0" smtClean="0"/>
              <a:t>, </a:t>
            </a:r>
            <a:r>
              <a:rPr lang="en-GB" sz="2400" b="1" u="sng" dirty="0" smtClean="0"/>
              <a:t>the dog barked</a:t>
            </a:r>
            <a:r>
              <a:rPr lang="en-GB" sz="2400" dirty="0" smtClean="0"/>
              <a:t>, </a:t>
            </a:r>
            <a:r>
              <a:rPr lang="en-GB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frightening the boys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515155" y="528033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1545465" y="1524372"/>
            <a:ext cx="918962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400" dirty="0"/>
          </a:p>
          <a:p>
            <a:endParaRPr lang="en-GB" sz="2400" dirty="0"/>
          </a:p>
          <a:p>
            <a:endParaRPr lang="en-GB" dirty="0"/>
          </a:p>
          <a:p>
            <a:endParaRPr lang="en-GB" b="1" dirty="0" smtClean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endParaRPr lang="en-GB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endParaRPr lang="en-GB" b="1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18952" y="923299"/>
            <a:ext cx="8816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Using subordinate clauses</a:t>
            </a:r>
            <a:endParaRPr lang="en-GB" sz="4000" b="1" dirty="0"/>
          </a:p>
        </p:txBody>
      </p:sp>
      <p:grpSp>
        <p:nvGrpSpPr>
          <p:cNvPr id="13" name="Group 12"/>
          <p:cNvGrpSpPr/>
          <p:nvPr/>
        </p:nvGrpSpPr>
        <p:grpSpPr>
          <a:xfrm>
            <a:off x="264578" y="2980562"/>
            <a:ext cx="2422443" cy="576759"/>
            <a:chOff x="5108166" y="2272180"/>
            <a:chExt cx="2555450" cy="420802"/>
          </a:xfrm>
        </p:grpSpPr>
        <p:sp>
          <p:nvSpPr>
            <p:cNvPr id="14" name="Rounded Rectangle 13"/>
            <p:cNvSpPr/>
            <p:nvPr/>
          </p:nvSpPr>
          <p:spPr>
            <a:xfrm>
              <a:off x="5108166" y="2272180"/>
              <a:ext cx="2168259" cy="420802"/>
            </a:xfrm>
            <a:prstGeom prst="roundRect">
              <a:avLst/>
            </a:prstGeom>
            <a:ln w="57150">
              <a:solidFill>
                <a:schemeClr val="accent5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/>
                <a:t>This </a:t>
              </a:r>
              <a:r>
                <a:rPr lang="en-GB" sz="1400" b="1" dirty="0" smtClean="0"/>
                <a:t>subordinate clause </a:t>
              </a:r>
              <a:r>
                <a:rPr lang="en-GB" sz="1400" dirty="0" smtClean="0"/>
                <a:t>gives detail as to when</a:t>
              </a:r>
              <a:endParaRPr lang="en-GB" sz="1400" dirty="0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V="1">
              <a:off x="7248873" y="2429562"/>
              <a:ext cx="414743" cy="6741"/>
            </a:xfrm>
            <a:prstGeom prst="straightConnector1">
              <a:avLst/>
            </a:prstGeom>
            <a:ln w="5715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ctangle 16"/>
          <p:cNvSpPr/>
          <p:nvPr/>
        </p:nvSpPr>
        <p:spPr>
          <a:xfrm>
            <a:off x="1697865" y="1676772"/>
            <a:ext cx="918962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400" dirty="0"/>
          </a:p>
          <a:p>
            <a:endParaRPr lang="en-GB" sz="2400" dirty="0"/>
          </a:p>
          <a:p>
            <a:endParaRPr lang="en-GB" dirty="0"/>
          </a:p>
          <a:p>
            <a:endParaRPr lang="en-GB" b="1" dirty="0" smtClean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endParaRPr lang="en-GB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endParaRPr lang="en-GB" b="1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9648163" y="2932192"/>
            <a:ext cx="2395124" cy="729158"/>
            <a:chOff x="4749795" y="2272180"/>
            <a:chExt cx="2526630" cy="531992"/>
          </a:xfrm>
        </p:grpSpPr>
        <p:sp>
          <p:nvSpPr>
            <p:cNvPr id="19" name="Rounded Rectangle 18"/>
            <p:cNvSpPr/>
            <p:nvPr/>
          </p:nvSpPr>
          <p:spPr>
            <a:xfrm>
              <a:off x="5108167" y="2272180"/>
              <a:ext cx="2168258" cy="531992"/>
            </a:xfrm>
            <a:prstGeom prst="roundRect">
              <a:avLst/>
            </a:prstGeom>
            <a:ln w="57150">
              <a:solidFill>
                <a:schemeClr val="accent5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GB" sz="1400" dirty="0" smtClean="0"/>
                <a:t>This </a:t>
              </a:r>
              <a:r>
                <a:rPr lang="en-GB" sz="1400" b="1" dirty="0" smtClean="0"/>
                <a:t>subordinate clause </a:t>
              </a:r>
              <a:r>
                <a:rPr lang="en-GB" sz="1400" dirty="0" smtClean="0"/>
                <a:t>gives detail as to the effect</a:t>
              </a:r>
              <a:endParaRPr lang="en-GB" sz="1400" dirty="0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H="1" flipV="1">
              <a:off x="4749795" y="2464853"/>
              <a:ext cx="358372" cy="17728"/>
            </a:xfrm>
            <a:prstGeom prst="straightConnector1">
              <a:avLst/>
            </a:prstGeom>
            <a:ln w="5715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5512160" y="3296780"/>
            <a:ext cx="1030310" cy="902695"/>
            <a:chOff x="5666428" y="2034376"/>
            <a:chExt cx="1086880" cy="658603"/>
          </a:xfrm>
        </p:grpSpPr>
        <p:sp>
          <p:nvSpPr>
            <p:cNvPr id="23" name="Rounded Rectangle 22"/>
            <p:cNvSpPr/>
            <p:nvPr/>
          </p:nvSpPr>
          <p:spPr>
            <a:xfrm>
              <a:off x="5666428" y="2272177"/>
              <a:ext cx="1086880" cy="420802"/>
            </a:xfrm>
            <a:prstGeom prst="roundRect">
              <a:avLst/>
            </a:prstGeom>
            <a:ln w="57150">
              <a:solidFill>
                <a:schemeClr val="accent5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b="1" dirty="0" smtClean="0"/>
                <a:t>Main clause </a:t>
              </a:r>
              <a:endParaRPr lang="en-GB" sz="1400" b="1" dirty="0"/>
            </a:p>
          </p:txBody>
        </p:sp>
        <p:cxnSp>
          <p:nvCxnSpPr>
            <p:cNvPr id="24" name="Straight Arrow Connector 23"/>
            <p:cNvCxnSpPr>
              <a:stCxn id="23" idx="0"/>
            </p:cNvCxnSpPr>
            <p:nvPr/>
          </p:nvCxnSpPr>
          <p:spPr>
            <a:xfrm flipH="1" flipV="1">
              <a:off x="6192297" y="2034376"/>
              <a:ext cx="17568" cy="237803"/>
            </a:xfrm>
            <a:prstGeom prst="straightConnector1">
              <a:avLst/>
            </a:prstGeom>
            <a:ln w="5715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2" name="Table 31"/>
          <p:cNvGraphicFramePr>
            <a:graphicFrameLocks noGrp="1"/>
          </p:cNvGraphicFramePr>
          <p:nvPr>
            <p:extLst/>
          </p:nvPr>
        </p:nvGraphicFramePr>
        <p:xfrm>
          <a:off x="1292282" y="4240096"/>
          <a:ext cx="7246414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4641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Try to add subordinate clauses to these main clauses: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tx1"/>
                          </a:solidFill>
                        </a:rPr>
                        <a:t>I didn’t sleep well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tx1"/>
                          </a:solidFill>
                        </a:rPr>
                        <a:t>The boat was sinking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tx1"/>
                          </a:solidFill>
                        </a:rPr>
                        <a:t>They went to McDonalds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tx1"/>
                          </a:solidFill>
                        </a:rPr>
                        <a:t>I crept inside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tx1"/>
                          </a:solidFill>
                        </a:rPr>
                        <a:t>He will be home tomorrow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3" name="Explosion 1 32"/>
          <p:cNvSpPr/>
          <p:nvPr/>
        </p:nvSpPr>
        <p:spPr>
          <a:xfrm rot="21328149">
            <a:off x="8575366" y="3683495"/>
            <a:ext cx="3311585" cy="3013094"/>
          </a:xfrm>
          <a:prstGeom prst="irregularSeal1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accent1">
                    <a:lumMod val="75000"/>
                  </a:schemeClr>
                </a:solidFill>
              </a:rPr>
              <a:t>Remember – the main clause can be in </a:t>
            </a:r>
            <a:r>
              <a:rPr lang="en-GB" sz="1600" b="1" dirty="0" smtClean="0">
                <a:solidFill>
                  <a:schemeClr val="accent1">
                    <a:lumMod val="75000"/>
                  </a:schemeClr>
                </a:solidFill>
              </a:rPr>
              <a:t>different</a:t>
            </a:r>
            <a:r>
              <a:rPr lang="en-GB" sz="1400" b="1" dirty="0" smtClean="0">
                <a:solidFill>
                  <a:schemeClr val="accent1">
                    <a:lumMod val="75000"/>
                  </a:schemeClr>
                </a:solidFill>
              </a:rPr>
              <a:t> places in the sentence!</a:t>
            </a:r>
            <a:endParaRPr lang="en-GB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560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04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p Arrow 3"/>
          <p:cNvSpPr/>
          <p:nvPr/>
        </p:nvSpPr>
        <p:spPr>
          <a:xfrm>
            <a:off x="178420" y="1248937"/>
            <a:ext cx="936702" cy="5352585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Demonstrate learning</a:t>
            </a:r>
            <a:endParaRPr lang="en-GB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1573" y="1165749"/>
            <a:ext cx="5950990" cy="5692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36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p Arrow 3"/>
          <p:cNvSpPr/>
          <p:nvPr/>
        </p:nvSpPr>
        <p:spPr>
          <a:xfrm>
            <a:off x="178420" y="1248937"/>
            <a:ext cx="936702" cy="5352585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Demonstrate learning</a:t>
            </a:r>
            <a:endParaRPr lang="en-GB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1573" y="1165749"/>
            <a:ext cx="5950990" cy="5692251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6245525" y="2829464"/>
            <a:ext cx="1570007" cy="262243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6245524" y="2829464"/>
            <a:ext cx="1570008" cy="70305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6089037" y="3709358"/>
            <a:ext cx="1726495" cy="73853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6245523" y="4520960"/>
            <a:ext cx="1493809" cy="17288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995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p Arrow 3"/>
          <p:cNvSpPr/>
          <p:nvPr/>
        </p:nvSpPr>
        <p:spPr>
          <a:xfrm>
            <a:off x="178420" y="1248937"/>
            <a:ext cx="936702" cy="5352585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Review learning</a:t>
            </a:r>
            <a:endParaRPr lang="en-GB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1048" y="1417805"/>
            <a:ext cx="8544909" cy="3958178"/>
          </a:xfrm>
          <a:prstGeom prst="rect">
            <a:avLst/>
          </a:prstGeom>
        </p:spPr>
      </p:pic>
      <p:sp>
        <p:nvSpPr>
          <p:cNvPr id="5" name="Up Arrow 4"/>
          <p:cNvSpPr/>
          <p:nvPr/>
        </p:nvSpPr>
        <p:spPr>
          <a:xfrm>
            <a:off x="178420" y="1248937"/>
            <a:ext cx="936702" cy="5352585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Demonstrate learning</a:t>
            </a:r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76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p Arrow 3"/>
          <p:cNvSpPr/>
          <p:nvPr/>
        </p:nvSpPr>
        <p:spPr>
          <a:xfrm>
            <a:off x="178420" y="1248937"/>
            <a:ext cx="936702" cy="5352585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Review learning</a:t>
            </a:r>
            <a:endParaRPr lang="en-GB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1048" y="1417805"/>
            <a:ext cx="8544909" cy="3958178"/>
          </a:xfrm>
          <a:prstGeom prst="rect">
            <a:avLst/>
          </a:prstGeom>
        </p:spPr>
      </p:pic>
      <p:sp>
        <p:nvSpPr>
          <p:cNvPr id="5" name="Up Arrow 4"/>
          <p:cNvSpPr/>
          <p:nvPr/>
        </p:nvSpPr>
        <p:spPr>
          <a:xfrm>
            <a:off x="178420" y="1248937"/>
            <a:ext cx="936702" cy="5352585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Demonstrate learning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Smiley Face 2"/>
          <p:cNvSpPr/>
          <p:nvPr/>
        </p:nvSpPr>
        <p:spPr>
          <a:xfrm>
            <a:off x="7177177" y="3019245"/>
            <a:ext cx="586597" cy="569344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Smiley Face 5"/>
          <p:cNvSpPr/>
          <p:nvPr/>
        </p:nvSpPr>
        <p:spPr>
          <a:xfrm>
            <a:off x="9207261" y="4614558"/>
            <a:ext cx="586597" cy="569344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Smiley Face 6"/>
          <p:cNvSpPr/>
          <p:nvPr/>
        </p:nvSpPr>
        <p:spPr>
          <a:xfrm>
            <a:off x="9259019" y="3807125"/>
            <a:ext cx="586597" cy="569344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3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p Arrow 3"/>
          <p:cNvSpPr/>
          <p:nvPr/>
        </p:nvSpPr>
        <p:spPr>
          <a:xfrm>
            <a:off x="178420" y="1248937"/>
            <a:ext cx="936702" cy="5352585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Review learning</a:t>
            </a:r>
            <a:endParaRPr lang="en-GB" b="1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6389" y="1248937"/>
            <a:ext cx="5439597" cy="4274984"/>
          </a:xfrm>
          <a:prstGeom prst="rect">
            <a:avLst/>
          </a:prstGeom>
        </p:spPr>
      </p:pic>
      <p:sp>
        <p:nvSpPr>
          <p:cNvPr id="5" name="Up Arrow 4"/>
          <p:cNvSpPr/>
          <p:nvPr/>
        </p:nvSpPr>
        <p:spPr>
          <a:xfrm>
            <a:off x="178420" y="1248937"/>
            <a:ext cx="936702" cy="5352585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Demonstrate learning</a:t>
            </a:r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41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p Arrow 3"/>
          <p:cNvSpPr/>
          <p:nvPr/>
        </p:nvSpPr>
        <p:spPr>
          <a:xfrm>
            <a:off x="178420" y="1248937"/>
            <a:ext cx="936702" cy="5352585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Review learning</a:t>
            </a:r>
            <a:endParaRPr lang="en-GB" b="1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6389" y="1248937"/>
            <a:ext cx="5439597" cy="4274984"/>
          </a:xfrm>
          <a:prstGeom prst="rect">
            <a:avLst/>
          </a:prstGeom>
        </p:spPr>
      </p:pic>
      <p:sp>
        <p:nvSpPr>
          <p:cNvPr id="5" name="Up Arrow 4"/>
          <p:cNvSpPr/>
          <p:nvPr/>
        </p:nvSpPr>
        <p:spPr>
          <a:xfrm>
            <a:off x="178420" y="1248937"/>
            <a:ext cx="936702" cy="5352585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Demonstrate learning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6" name="Smiley Face 5"/>
          <p:cNvSpPr/>
          <p:nvPr/>
        </p:nvSpPr>
        <p:spPr>
          <a:xfrm>
            <a:off x="7867290" y="3101757"/>
            <a:ext cx="586597" cy="569344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24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p Arrow 3"/>
          <p:cNvSpPr/>
          <p:nvPr/>
        </p:nvSpPr>
        <p:spPr>
          <a:xfrm>
            <a:off x="178420" y="1248937"/>
            <a:ext cx="936702" cy="5352585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Review learning</a:t>
            </a:r>
            <a:endParaRPr lang="en-GB" b="1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2120" y="1923393"/>
            <a:ext cx="8963611" cy="2493908"/>
          </a:xfrm>
          <a:prstGeom prst="rect">
            <a:avLst/>
          </a:prstGeom>
        </p:spPr>
      </p:pic>
      <p:sp>
        <p:nvSpPr>
          <p:cNvPr id="5" name="Up Arrow 4"/>
          <p:cNvSpPr/>
          <p:nvPr/>
        </p:nvSpPr>
        <p:spPr>
          <a:xfrm>
            <a:off x="178420" y="1248937"/>
            <a:ext cx="936702" cy="5352585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Demonstrate learning</a:t>
            </a:r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12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994</TotalTime>
  <Words>754</Words>
  <Application>Microsoft Office PowerPoint</Application>
  <PresentationFormat>Widescreen</PresentationFormat>
  <Paragraphs>133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 2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Williamson</dc:creator>
  <cp:lastModifiedBy>Alison Williamson</cp:lastModifiedBy>
  <cp:revision>52</cp:revision>
  <cp:lastPrinted>2016-10-03T15:14:40Z</cp:lastPrinted>
  <dcterms:created xsi:type="dcterms:W3CDTF">2016-07-04T12:06:43Z</dcterms:created>
  <dcterms:modified xsi:type="dcterms:W3CDTF">2016-11-15T12:14:58Z</dcterms:modified>
</cp:coreProperties>
</file>